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rchitects Daughter"/>
      <p:regular r:id="rId16"/>
    </p:embeddedFont>
    <p:embeddedFont>
      <p:font typeface="Gloria Hallelujah"/>
      <p:regular r:id="rId17"/>
    </p:embeddedFont>
    <p:embeddedFont>
      <p:font typeface="Indie Flow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0CC4F1-9CA2-4DFB-AB3F-6E5E36D58769}">
  <a:tblStyle styleId="{560CC4F1-9CA2-4DFB-AB3F-6E5E36D58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loriaHallelujah-regular.fntdata"/><Relationship Id="rId16" Type="http://schemas.openxmlformats.org/officeDocument/2006/relationships/font" Target="fonts/ArchitectsDaught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IndieFlow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2922b52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2922b52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Teacher- Begin by making a copy of the slideshow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2922b52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2922b52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2922b528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2922b528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2922b528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2922b528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Teacher- talk about how these animals may use this body part to help them survive.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2922b528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2922b528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2922b528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2922b528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2922b528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2922b528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2922b528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2922b528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Teacher- fill in part #3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Rabbit's ears need to be healthy because they need to hear predators (safety)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Pig needs to heal from an upset stomach so that it can eat again. (food)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Giraffe needs to have a healthy throat to eat (food)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Elephant needs to have an unstuffy trunk (there are a lot of things it needs a healthy trunk for)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Ostrich--legs need to be healthy to run (safety)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Crocodile-- mouth needs to not be sore so it can eat? (food)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Octopus-- head needs to be healed so it can swim fast (pushes water out like jet propulsion) to escape (safety)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Beluga -- skin needs to be healthy because it protects the body (this is challenging)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Polar bear-- needs to not have a fever so it has more energy to get food (challenging again)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2646A"/>
                </a:solidFill>
                <a:highlight>
                  <a:srgbClr val="FFFFFF"/>
                </a:highlight>
              </a:rPr>
              <a:t>Owl-- needs to have healthy eyes so it can see to get food</a:t>
            </a:r>
            <a:endParaRPr sz="1200">
              <a:solidFill>
                <a:srgbClr val="62646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2922b528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2922b528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6.jpg"/><Relationship Id="rId5" Type="http://schemas.openxmlformats.org/officeDocument/2006/relationships/image" Target="../media/image10.png"/><Relationship Id="rId6" Type="http://schemas.openxmlformats.org/officeDocument/2006/relationships/image" Target="../media/image6.jpg"/><Relationship Id="rId7" Type="http://schemas.openxmlformats.org/officeDocument/2006/relationships/image" Target="../media/image32.jp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28.jpg"/><Relationship Id="rId5" Type="http://schemas.openxmlformats.org/officeDocument/2006/relationships/image" Target="../media/image30.jpg"/><Relationship Id="rId6" Type="http://schemas.openxmlformats.org/officeDocument/2006/relationships/image" Target="../media/image14.jpg"/><Relationship Id="rId7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1" Type="http://schemas.openxmlformats.org/officeDocument/2006/relationships/image" Target="../media/image20.png"/><Relationship Id="rId10" Type="http://schemas.openxmlformats.org/officeDocument/2006/relationships/image" Target="../media/image22.png"/><Relationship Id="rId12" Type="http://schemas.openxmlformats.org/officeDocument/2006/relationships/image" Target="../media/image19.png"/><Relationship Id="rId9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13158" y="-880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Animal Adaptations</a:t>
            </a:r>
            <a:endParaRPr b="1">
              <a:solidFill>
                <a:schemeClr val="lt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300950" y="4634625"/>
            <a:ext cx="155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6"/>
                </a:solidFill>
              </a:rPr>
              <a:t>©2023 Waterbear Publishing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rot="-755596">
            <a:off x="6283478" y="3619077"/>
            <a:ext cx="2921177" cy="993792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404399" y="520399"/>
            <a:ext cx="8335213" cy="5943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Happy Monkey"/>
              </a:rPr>
              <a:t>What are Adaptations?</a:t>
            </a:r>
          </a:p>
        </p:txBody>
      </p:sp>
      <p:sp>
        <p:nvSpPr>
          <p:cNvPr id="62" name="Google Shape;62;p14"/>
          <p:cNvSpPr txBox="1"/>
          <p:nvPr/>
        </p:nvSpPr>
        <p:spPr>
          <a:xfrm>
            <a:off x="1227300" y="1565675"/>
            <a:ext cx="668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Adaptations are parts of animals or ways they behave that help them survive in their </a:t>
            </a:r>
            <a:r>
              <a:rPr lang="en" sz="2400" u="sng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environment</a:t>
            </a:r>
            <a:r>
              <a:rPr lang="en" sz="24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  <a:endParaRPr sz="2400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3" name="Google Shape;63;p14"/>
          <p:cNvSpPr txBox="1"/>
          <p:nvPr/>
        </p:nvSpPr>
        <p:spPr>
          <a:xfrm rot="-788966">
            <a:off x="6241976" y="3638806"/>
            <a:ext cx="3004067" cy="9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5A6B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Where an animal lives! </a:t>
            </a:r>
            <a:endParaRPr b="1" sz="2500">
              <a:solidFill>
                <a:srgbClr val="D5A6BD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64" name="Google Shape;64;p14"/>
          <p:cNvCxnSpPr>
            <a:stCxn id="62" idx="2"/>
            <a:endCxn id="63" idx="0"/>
          </p:cNvCxnSpPr>
          <p:nvPr/>
        </p:nvCxnSpPr>
        <p:spPr>
          <a:xfrm>
            <a:off x="4572000" y="2858675"/>
            <a:ext cx="3063600" cy="792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4"/>
          <p:cNvSpPr txBox="1"/>
          <p:nvPr/>
        </p:nvSpPr>
        <p:spPr>
          <a:xfrm>
            <a:off x="223625" y="4578200"/>
            <a:ext cx="185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456575" y="483248"/>
            <a:ext cx="8230860" cy="652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Happy Monkey"/>
              </a:rPr>
              <a:t>Types of Adaptation</a:t>
            </a:r>
          </a:p>
        </p:txBody>
      </p:sp>
      <p:cxnSp>
        <p:nvCxnSpPr>
          <p:cNvPr id="71" name="Google Shape;71;p15"/>
          <p:cNvCxnSpPr/>
          <p:nvPr/>
        </p:nvCxnSpPr>
        <p:spPr>
          <a:xfrm flipH="1">
            <a:off x="2442725" y="1310550"/>
            <a:ext cx="1087800" cy="138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5"/>
          <p:cNvCxnSpPr/>
          <p:nvPr/>
        </p:nvCxnSpPr>
        <p:spPr>
          <a:xfrm>
            <a:off x="5222625" y="1309200"/>
            <a:ext cx="1034100" cy="138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/>
        </p:nvSpPr>
        <p:spPr>
          <a:xfrm>
            <a:off x="790925" y="2948950"/>
            <a:ext cx="2605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Physical</a:t>
            </a:r>
            <a:endParaRPr sz="3400">
              <a:solidFill>
                <a:srgbClr val="0000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Adaptation</a:t>
            </a:r>
            <a:endParaRPr sz="3400">
              <a:solidFill>
                <a:srgbClr val="0000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222625" y="2865750"/>
            <a:ext cx="2605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98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Behavioral</a:t>
            </a:r>
            <a:endParaRPr sz="3400">
              <a:solidFill>
                <a:srgbClr val="98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98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Adaptation</a:t>
            </a:r>
            <a:endParaRPr sz="3400">
              <a:solidFill>
                <a:srgbClr val="98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7827825" y="4552150"/>
            <a:ext cx="118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132850" y="1055375"/>
            <a:ext cx="185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Types of Legs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844238" y="1018025"/>
            <a:ext cx="1942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Types of Mouths/Beaks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215000" y="1171925"/>
            <a:ext cx="185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Camouflage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786750" y="2285525"/>
            <a:ext cx="185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Body Coverings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023438" y="2285525"/>
            <a:ext cx="1564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Kinds of Eyes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98575" y="205002"/>
            <a:ext cx="7821751" cy="7011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6FA8D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B5394"/>
                </a:solidFill>
                <a:latin typeface="Happy Monkey"/>
              </a:rPr>
              <a:t>Physical Adaptation</a:t>
            </a: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013" y="3085925"/>
            <a:ext cx="1275026" cy="191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526" y="1442750"/>
            <a:ext cx="1460025" cy="2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6838" y="1818425"/>
            <a:ext cx="2285226" cy="115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6750" y="3130338"/>
            <a:ext cx="1853400" cy="18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4150" y="1442751"/>
            <a:ext cx="2223650" cy="2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7940700" y="4607150"/>
            <a:ext cx="112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691225" y="4677650"/>
            <a:ext cx="180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Credits iStock.com/JohnCarnemolla,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Carol Gray,USO,wademcmillan,T.Holman</a:t>
            </a:r>
            <a:endParaRPr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98088" y="325852"/>
            <a:ext cx="8781067" cy="726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4CCC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Happy Monkey"/>
              </a:rPr>
              <a:t>Behavioral Adaptation</a:t>
            </a:r>
          </a:p>
        </p:txBody>
      </p:sp>
      <p:sp>
        <p:nvSpPr>
          <p:cNvPr id="98" name="Google Shape;98;p17"/>
          <p:cNvSpPr txBox="1"/>
          <p:nvPr/>
        </p:nvSpPr>
        <p:spPr>
          <a:xfrm>
            <a:off x="1286363" y="1103163"/>
            <a:ext cx="18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Migration</a:t>
            </a:r>
            <a:endParaRPr b="1"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848200" y="3106025"/>
            <a:ext cx="18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Playing Dead</a:t>
            </a:r>
            <a:endParaRPr b="1"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85250" y="3226875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Storing Food</a:t>
            </a:r>
            <a:endParaRPr b="1"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666425" y="1182825"/>
            <a:ext cx="18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Hibernation</a:t>
            </a:r>
            <a:endParaRPr b="1"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00" y="3719475"/>
            <a:ext cx="2310974" cy="13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200" y="3657425"/>
            <a:ext cx="2064174" cy="14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7525" y="1675422"/>
            <a:ext cx="2051065" cy="14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4864" y="1638750"/>
            <a:ext cx="1996526" cy="14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821022" y="4619750"/>
            <a:ext cx="3730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</a:rPr>
              <a:t>Image Credits iStock.com/csm07, mirceax, Miraswonderland,Songayenovell  </a:t>
            </a:r>
            <a:endParaRPr b="1" sz="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952050" y="343600"/>
            <a:ext cx="773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We meet many different animals in </a:t>
            </a:r>
            <a:r>
              <a:rPr b="1" i="1"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Dr. Rosie Helps the Animals.</a:t>
            </a:r>
            <a:endParaRPr b="1" i="1"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849300" y="3907100"/>
            <a:ext cx="773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What adaptations do they have that help them survive?</a:t>
            </a:r>
            <a:endParaRPr b="1" i="1"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25" y="894450"/>
            <a:ext cx="1506325" cy="30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5375" y="1901425"/>
            <a:ext cx="2682500" cy="21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6950" y="2020063"/>
            <a:ext cx="3796025" cy="18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1800" y="956750"/>
            <a:ext cx="1506326" cy="15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7233900" y="4579650"/>
            <a:ext cx="166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4201975" y="1608575"/>
            <a:ext cx="4651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Why is it important for Rosie to heal each of the animals in the book? What would happen if Rosie wasn’t there to help them?</a:t>
            </a:r>
            <a:endParaRPr b="1" i="1" sz="3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3852822" y="392625"/>
            <a:ext cx="4929421" cy="1215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Happy Monkey"/>
              </a:rPr>
              <a:t>Question Time</a:t>
            </a:r>
          </a:p>
        </p:txBody>
      </p:sp>
      <p:sp>
        <p:nvSpPr>
          <p:cNvPr id="124" name="Google Shape;124;p19"/>
          <p:cNvSpPr txBox="1"/>
          <p:nvPr/>
        </p:nvSpPr>
        <p:spPr>
          <a:xfrm>
            <a:off x="1416525" y="4717175"/>
            <a:ext cx="775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295775" y="4552275"/>
            <a:ext cx="128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0" y="4091974"/>
            <a:ext cx="876050" cy="87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773" y="4267450"/>
            <a:ext cx="798800" cy="7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8826" y="1261100"/>
            <a:ext cx="981324" cy="7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7949" y="1943225"/>
            <a:ext cx="876049" cy="8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191500" y="66420"/>
            <a:ext cx="798800" cy="79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p20"/>
          <p:cNvGraphicFramePr/>
          <p:nvPr/>
        </p:nvGraphicFramePr>
        <p:xfrm>
          <a:off x="920750" y="16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{560CC4F1-9CA2-4DFB-AB3F-6E5E36D58769}</a:tableStyleId>
              </a:tblPr>
              <a:tblGrid>
                <a:gridCol w="2070100"/>
                <a:gridCol w="2300600"/>
                <a:gridCol w="2868300"/>
              </a:tblGrid>
              <a:tr h="57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Animal from </a:t>
                      </a:r>
                      <a:r>
                        <a:rPr b="1" i="1" lang="en" sz="15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Dr. Rosie Helps the Animals</a:t>
                      </a:r>
                      <a:endParaRPr b="1" i="1" sz="15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Adaptation</a:t>
                      </a:r>
                      <a:endParaRPr b="1" sz="15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(Structure)</a:t>
                      </a:r>
                      <a:endParaRPr b="1" sz="11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Why is it important for Dr. Rosie to heal this adaptation? </a:t>
                      </a:r>
                      <a:r>
                        <a:rPr b="1" lang="en" sz="10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[What does the adaptation do (function) that helps survival?]</a:t>
                      </a:r>
                      <a:endParaRPr b="1" sz="10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Rabbit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Large Ears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Pig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Big Belly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Giraffe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Long Neck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Elephant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Trunk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Ostrich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Long Legs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Crocodile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Mouth with sharp teeth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Octopus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Large head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Beluga Whale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Skin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Polar Bear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Fever (helps kill germs)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Snowy Owl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Large, front facing eyes/Night Vision</a:t>
                      </a:r>
                      <a:endParaRPr b="1"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1500" y="2952750"/>
            <a:ext cx="876049" cy="8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3675" y="66425"/>
            <a:ext cx="1076300" cy="13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91500" y="933700"/>
            <a:ext cx="876049" cy="8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11225625" y="2989225"/>
            <a:ext cx="77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450" y="3181322"/>
            <a:ext cx="876049" cy="7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2" y="2154550"/>
            <a:ext cx="889002" cy="66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6553700" y="4820400"/>
            <a:ext cx="2014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2190764" y="646075"/>
            <a:ext cx="4939877" cy="17874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3C47D"/>
                </a:solidFill>
                <a:latin typeface="Indie Flower"/>
              </a:rPr>
              <a:t>Let's Try!</a:t>
            </a: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200" y="2124703"/>
            <a:ext cx="2115900" cy="271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7288925" y="4552150"/>
            <a:ext cx="167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©2023 Waterbear Publishing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